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</p:sldMasterIdLst>
  <p:sldIdLst>
    <p:sldId id="256" r:id="rId3"/>
    <p:sldId id="257" r:id="rId4"/>
    <p:sldId id="284" r:id="rId5"/>
    <p:sldId id="258" r:id="rId6"/>
    <p:sldId id="259" r:id="rId7"/>
    <p:sldId id="261" r:id="rId8"/>
    <p:sldId id="277" r:id="rId9"/>
    <p:sldId id="287" r:id="rId10"/>
    <p:sldId id="285" r:id="rId11"/>
    <p:sldId id="286" r:id="rId12"/>
    <p:sldId id="272" r:id="rId13"/>
    <p:sldId id="264" r:id="rId14"/>
    <p:sldId id="278" r:id="rId15"/>
    <p:sldId id="279" r:id="rId16"/>
    <p:sldId id="280" r:id="rId17"/>
    <p:sldId id="282" r:id="rId18"/>
    <p:sldId id="283" r:id="rId19"/>
    <p:sldId id="281" r:id="rId20"/>
    <p:sldId id="288" r:id="rId21"/>
    <p:sldId id="289" r:id="rId22"/>
  </p:sldIdLst>
  <p:sldSz cx="9144000" cy="6858000" type="screen4x3"/>
  <p:notesSz cx="6858000" cy="9144000"/>
  <p:defaultTextStyle>
    <a:defPPr>
      <a:defRPr lang="ar-IQ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50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IQ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56C6A-A93F-45DA-8057-AD029650C5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238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72765-F1F3-40ED-9905-DC0A01FE30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950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55F81-8AC0-4584-BFFE-31799E94CD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231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رابط مستقيم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عنوان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5" name="عنوان فرعي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1" name="عنصر نائب للتاريخ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E2C8294D-EC8B-472E-871E-FBDF5F739702}" type="datetimeFigureOut">
              <a:rPr lang="ar-IQ" smtClean="0"/>
              <a:t>08/05/1445</a:t>
            </a:fld>
            <a:endParaRPr lang="ar-IQ"/>
          </a:p>
        </p:txBody>
      </p:sp>
      <p:sp>
        <p:nvSpPr>
          <p:cNvPr id="18" name="عنصر نائب للتذييل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ar-IQ"/>
          </a:p>
        </p:txBody>
      </p:sp>
      <p:sp>
        <p:nvSpPr>
          <p:cNvPr id="29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649CF97-7662-4C0D-B956-0D3C5C6CF810}" type="slidenum">
              <a:rPr lang="ar-IQ" smtClean="0"/>
              <a:t>‹#›</a:t>
            </a:fld>
            <a:endParaRPr lang="ar-IQ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C8294D-EC8B-472E-871E-FBDF5F739702}" type="datetimeFigureOut">
              <a:rPr lang="ar-IQ" smtClean="0"/>
              <a:t>08/05/1445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49CF97-7662-4C0D-B956-0D3C5C6CF810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2C8294D-EC8B-472E-871E-FBDF5F739702}" type="datetimeFigureOut">
              <a:rPr lang="ar-IQ" smtClean="0"/>
              <a:t>08/05/1445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6649CF97-7662-4C0D-B956-0D3C5C6CF810}" type="slidenum">
              <a:rPr lang="ar-IQ" smtClean="0"/>
              <a:t>‹#›</a:t>
            </a:fld>
            <a:endParaRPr lang="ar-IQ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C8294D-EC8B-472E-871E-FBDF5F739702}" type="datetimeFigureOut">
              <a:rPr lang="ar-IQ" smtClean="0"/>
              <a:t>08/05/1445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49CF97-7662-4C0D-B956-0D3C5C6CF810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C8294D-EC8B-472E-871E-FBDF5F739702}" type="datetimeFigureOut">
              <a:rPr lang="ar-IQ" smtClean="0"/>
              <a:t>08/05/1445</a:t>
            </a:fld>
            <a:endParaRPr lang="ar-IQ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IQ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49CF97-7662-4C0D-B956-0D3C5C6CF810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C8294D-EC8B-472E-871E-FBDF5F739702}" type="datetimeFigureOut">
              <a:rPr lang="ar-IQ" smtClean="0"/>
              <a:t>08/05/1445</a:t>
            </a:fld>
            <a:endParaRPr lang="ar-IQ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IQ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49CF97-7662-4C0D-B956-0D3C5C6CF810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E2C8294D-EC8B-472E-871E-FBDF5F739702}" type="datetimeFigureOut">
              <a:rPr lang="ar-IQ" smtClean="0"/>
              <a:t>08/05/1445</a:t>
            </a:fld>
            <a:endParaRPr lang="ar-IQ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ar-IQ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49CF97-7662-4C0D-B956-0D3C5C6CF810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C8294D-EC8B-472E-871E-FBDF5F739702}" type="datetimeFigureOut">
              <a:rPr lang="ar-IQ" smtClean="0"/>
              <a:t>08/05/1445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49CF97-7662-4C0D-B956-0D3C5C6CF810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4C965-13C2-4715-853C-43AF6CBDE8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112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مستطيل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C8294D-EC8B-472E-871E-FBDF5F739702}" type="datetimeFigureOut">
              <a:rPr lang="ar-IQ" smtClean="0"/>
              <a:t>08/05/1445</a:t>
            </a:fld>
            <a:endParaRPr lang="ar-IQ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IQ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49CF97-7662-4C0D-B956-0D3C5C6CF810}" type="slidenum">
              <a:rPr lang="ar-IQ" smtClean="0"/>
              <a:t>‹#›</a:t>
            </a:fld>
            <a:endParaRPr lang="ar-IQ"/>
          </a:p>
        </p:txBody>
      </p:sp>
      <p:sp>
        <p:nvSpPr>
          <p:cNvPr id="10" name="عنصر نائب للصورة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2C8294D-EC8B-472E-871E-FBDF5F739702}" type="datetimeFigureOut">
              <a:rPr lang="ar-IQ" smtClean="0"/>
              <a:t>08/05/1445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649CF97-7662-4C0D-B956-0D3C5C6CF810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E2C8294D-EC8B-472E-871E-FBDF5F739702}" type="datetimeFigureOut">
              <a:rPr lang="ar-IQ" smtClean="0"/>
              <a:t>08/05/1445</a:t>
            </a:fld>
            <a:endParaRPr lang="ar-IQ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ar-IQ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649CF97-7662-4C0D-B956-0D3C5C6CF810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85D95-A200-4752-9BBA-AEF96CAA62C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531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FABF5-1FA0-4B6E-823C-7E3738775A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568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96AD8-C2C9-4C09-9759-02D1A36050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80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0EB6C-96E7-493A-AF1E-9D339BAF8D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938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0AF78-2F52-4162-A3D6-64526DA0C18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31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IQ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F52D8-E66E-4100-BCBE-7AC777AEAC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741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IQ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IQ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4A1F59-3076-4209-B27B-6827BEB180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020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" charset="0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imes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Times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8F382B-0D39-499C-893F-FA6933D5594F}" type="slidenum">
              <a:rPr lang="en-US">
                <a:solidFill>
                  <a:srgbClr val="000000"/>
                </a:solidFill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2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عنصر نائب للعنوان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1" name="عنصر نائب للنص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27" name="عنصر نائب للتاريخ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E2C8294D-EC8B-472E-871E-FBDF5F739702}" type="datetimeFigureOut">
              <a:rPr lang="ar-IQ" smtClean="0"/>
              <a:t>08/05/1445</a:t>
            </a:fld>
            <a:endParaRPr lang="ar-IQ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ar-IQ"/>
          </a:p>
        </p:txBody>
      </p:sp>
      <p:sp>
        <p:nvSpPr>
          <p:cNvPr id="16" name="عنصر نائب لرقم الشريحة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649CF97-7662-4C0D-B956-0D3C5C6CF810}" type="slidenum">
              <a:rPr lang="ar-IQ" smtClean="0"/>
              <a:t>‹#›</a:t>
            </a:fld>
            <a:endParaRPr lang="ar-IQ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1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r" rtl="1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r" rtl="1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r" rtl="1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r" rtl="1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r" rtl="1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r" rtl="1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r" rtl="1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r" rtl="1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Phagocytosis</a:t>
            </a:r>
            <a:r>
              <a:rPr lang="ar-IQ" dirty="0" smtClean="0">
                <a:latin typeface="Arial Black" pitchFamily="34" charset="0"/>
              </a:rPr>
              <a:t/>
            </a:r>
            <a:br>
              <a:rPr lang="ar-IQ" dirty="0" smtClean="0">
                <a:latin typeface="Arial Black" pitchFamily="34" charset="0"/>
              </a:rPr>
            </a:br>
            <a:endParaRPr lang="ar-IQ" dirty="0">
              <a:latin typeface="Arial Black" pitchFamily="34" charset="0"/>
            </a:endParaRP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solidFill>
            <a:schemeClr val="accent6"/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Arial Black" panose="020B0A04020102020204" pitchFamily="34" charset="0"/>
                <a:cs typeface="Andalus" pitchFamily="18" charset="-78"/>
              </a:rPr>
              <a:t>Assist Prof. </a:t>
            </a:r>
            <a:r>
              <a:rPr lang="en-US" b="1" dirty="0" err="1" smtClean="0">
                <a:solidFill>
                  <a:srgbClr val="C00000"/>
                </a:solidFill>
                <a:latin typeface="Arial Black" panose="020B0A04020102020204" pitchFamily="34" charset="0"/>
                <a:cs typeface="Andalus" pitchFamily="18" charset="-78"/>
              </a:rPr>
              <a:t>Rana</a:t>
            </a:r>
            <a:r>
              <a:rPr lang="en-US" b="1" dirty="0" smtClean="0">
                <a:solidFill>
                  <a:srgbClr val="C00000"/>
                </a:solidFill>
                <a:latin typeface="Arial Black" panose="020B0A04020102020204" pitchFamily="34" charset="0"/>
                <a:cs typeface="Andalus" pitchFamily="18" charset="-78"/>
              </a:rPr>
              <a:t> Adnan </a:t>
            </a:r>
            <a:r>
              <a:rPr lang="en-US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endParaRPr lang="ar-IQ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5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67295" y="908720"/>
            <a:ext cx="8229600" cy="1143000"/>
          </a:xfrm>
        </p:spPr>
        <p:txBody>
          <a:bodyPr>
            <a:normAutofit fontScale="90000"/>
          </a:bodyPr>
          <a:lstStyle/>
          <a:p>
            <a:pPr marL="342900" lvl="0" indent="-342900" rtl="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s-MX" sz="20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Arial"/>
              </a:rPr>
              <a:t>*Phagocytosis and digestión of foreign cell allows macrophates to present antigen</a:t>
            </a:r>
            <a:r>
              <a:rPr lang="en-US" sz="20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Arial"/>
              </a:rPr>
              <a:t/>
            </a:r>
            <a:br>
              <a:rPr lang="en-US" sz="20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Arial"/>
              </a:rPr>
            </a:br>
            <a:r>
              <a:rPr lang="en-US" sz="20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Arial"/>
              </a:rPr>
              <a:t>*</a:t>
            </a:r>
            <a:r>
              <a:rPr lang="en-US" sz="2000" b="1" kern="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Arial"/>
              </a:rPr>
              <a:t>Lysosomal</a:t>
            </a:r>
            <a:r>
              <a:rPr lang="en-US" sz="20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Arial"/>
              </a:rPr>
              <a:t> enzymes digest pathogens that have been enclosed in </a:t>
            </a:r>
            <a:r>
              <a:rPr lang="en-US" sz="2000" b="1" kern="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Arial"/>
              </a:rPr>
              <a:t>phagosomes</a:t>
            </a:r>
            <a:r>
              <a:rPr lang="es-MX" sz="20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Arial"/>
              </a:rPr>
              <a:t/>
            </a:r>
            <a:br>
              <a:rPr lang="es-MX" sz="20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Arial"/>
              </a:rPr>
            </a:br>
            <a:r>
              <a:rPr lang="es-MX" sz="20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Arial"/>
              </a:rPr>
              <a:t>*Antigen presentation activates</a:t>
            </a:r>
            <a:r>
              <a:rPr lang="es-MX" sz="2000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Arial"/>
              </a:rPr>
              <a:t> </a:t>
            </a:r>
            <a:r>
              <a:rPr lang="es-MX" sz="20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Arial"/>
              </a:rPr>
              <a:t>lymphocytes</a:t>
            </a:r>
            <a:br>
              <a:rPr lang="es-MX" sz="20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/>
                <a:ea typeface="+mn-ea"/>
                <a:cs typeface="Arial"/>
              </a:rPr>
            </a:br>
            <a:endParaRPr lang="ar-IQ" dirty="0">
              <a:solidFill>
                <a:srgbClr val="7030A0"/>
              </a:solidFill>
            </a:endParaRPr>
          </a:p>
        </p:txBody>
      </p:sp>
      <p:pic>
        <p:nvPicPr>
          <p:cNvPr id="3" name="Picture 5" descr="24-05APCs_0_L.jpg"/>
          <p:cNvPicPr>
            <a:picLocks noChangeAspect="1" noChangeArrowheads="1"/>
          </p:cNvPicPr>
          <p:nvPr/>
        </p:nvPicPr>
        <p:blipFill>
          <a:blip r:embed="rId2"/>
          <a:srcRect t="2395" b="8982"/>
          <a:stretch>
            <a:fillRect/>
          </a:stretch>
        </p:blipFill>
        <p:spPr bwMode="auto">
          <a:xfrm>
            <a:off x="685800" y="3200400"/>
            <a:ext cx="7775575" cy="29718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4309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76200"/>
            <a:ext cx="88392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en-US" altLang="ar-IQ" sz="3200" b="1" dirty="0"/>
              <a:t>Phagocytic Cells: Macrophages (Monocytes), Neutrophils, and </a:t>
            </a:r>
            <a:r>
              <a:rPr lang="en-US" altLang="ar-IQ" sz="3200" b="1" dirty="0" err="1"/>
              <a:t>Eosinophils</a:t>
            </a:r>
            <a:endParaRPr lang="en-US" altLang="ar-IQ" sz="3200" b="1" dirty="0"/>
          </a:p>
        </p:txBody>
      </p:sp>
      <p:pic>
        <p:nvPicPr>
          <p:cNvPr id="121859" name="Picture 3" descr="1421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1143000"/>
            <a:ext cx="64960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3657600" y="6438900"/>
            <a:ext cx="165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ar-IQ" b="1" smtClean="0">
                <a:solidFill>
                  <a:srgbClr val="000000"/>
                </a:solidFill>
              </a:rPr>
              <a:t>(Macrophages)</a:t>
            </a:r>
          </a:p>
        </p:txBody>
      </p:sp>
    </p:spTree>
    <p:extLst>
      <p:ext uri="{BB962C8B-B14F-4D97-AF65-F5344CB8AC3E}">
        <p14:creationId xmlns:p14="http://schemas.microsoft.com/office/powerpoint/2010/main" val="139361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5" cy="64087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4217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lenovo\Pictures\n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47376"/>
            <a:ext cx="8208912" cy="577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29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098" name="Picture 2" descr="C:\Users\lenovo\Pictures\monoctes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712967" cy="560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02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6146" name="Picture 2" descr="C:\Users\lenovo\Pictures\baso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8568951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06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122" name="Picture 2" descr="C:\Users\lenovo\Pictures\lymphocytes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8964488" cy="585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57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7170" name="Picture 2" descr="C:\Users\lenovo\Pictures\E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8964488" cy="586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7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65450"/>
            <a:ext cx="7776864" cy="6075918"/>
          </a:xfrm>
          <a:prstGeom prst="rect">
            <a:avLst/>
          </a:prstGeom>
          <a:ln/>
          <a:ex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02777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كائن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0722636"/>
              </p:ext>
            </p:extLst>
          </p:nvPr>
        </p:nvGraphicFramePr>
        <p:xfrm>
          <a:off x="3756025" y="3184525"/>
          <a:ext cx="1631950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Packager Shell Object" showAsIcon="1" r:id="rId3" imgW="1631880" imgH="488520" progId="Package">
                  <p:embed/>
                </p:oleObj>
              </mc:Choice>
              <mc:Fallback>
                <p:oleObj name="Packager Shell Object" showAsIcon="1" r:id="rId3" imgW="163188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56025" y="3184525"/>
                        <a:ext cx="1631950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153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ar-IQ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ar-IQ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Who discovered phagocytosis?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46449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 rtl="0"/>
            <a:endParaRPr lang="en-US" dirty="0" smtClean="0">
              <a:latin typeface="Arial Black" pitchFamily="34" charset="0"/>
              <a:cs typeface="+mj-cs"/>
            </a:endParaRPr>
          </a:p>
          <a:p>
            <a:pPr algn="just" rtl="0"/>
            <a:r>
              <a:rPr lang="en-US" dirty="0" smtClean="0">
                <a:latin typeface="Arial Black" pitchFamily="34" charset="0"/>
                <a:cs typeface="+mj-cs"/>
              </a:rPr>
              <a:t>Ellie </a:t>
            </a:r>
            <a:r>
              <a:rPr lang="en-US" dirty="0" err="1">
                <a:latin typeface="Arial Black" pitchFamily="34" charset="0"/>
                <a:cs typeface="+mj-cs"/>
              </a:rPr>
              <a:t>Ilya</a:t>
            </a:r>
            <a:r>
              <a:rPr lang="en-US" dirty="0">
                <a:latin typeface="Arial Black" pitchFamily="34" charset="0"/>
                <a:cs typeface="+mj-cs"/>
              </a:rPr>
              <a:t> Metchnikoff</a:t>
            </a:r>
          </a:p>
          <a:p>
            <a:pPr algn="just" rtl="0"/>
            <a:r>
              <a:rPr lang="en-US" dirty="0">
                <a:latin typeface="Arial Black" pitchFamily="34" charset="0"/>
                <a:cs typeface="+mj-cs"/>
              </a:rPr>
              <a:t>discovered it in 1882.</a:t>
            </a:r>
          </a:p>
          <a:p>
            <a:pPr algn="just" rtl="0"/>
            <a:r>
              <a:rPr lang="en-US" dirty="0" smtClean="0">
                <a:latin typeface="Arial Black" pitchFamily="34" charset="0"/>
                <a:cs typeface="+mj-cs"/>
              </a:rPr>
              <a:t>Received </a:t>
            </a:r>
            <a:r>
              <a:rPr lang="en-US" dirty="0">
                <a:latin typeface="Arial Black" pitchFamily="34" charset="0"/>
                <a:cs typeface="+mj-cs"/>
              </a:rPr>
              <a:t>Nobel</a:t>
            </a:r>
          </a:p>
          <a:p>
            <a:pPr algn="just" rtl="0"/>
            <a:r>
              <a:rPr lang="en-US" dirty="0">
                <a:latin typeface="Arial Black" pitchFamily="34" charset="0"/>
                <a:cs typeface="+mj-cs"/>
              </a:rPr>
              <a:t>prize for the same </a:t>
            </a:r>
            <a:r>
              <a:rPr lang="en-US" dirty="0" smtClean="0">
                <a:latin typeface="Arial Black" pitchFamily="34" charset="0"/>
                <a:cs typeface="+mj-cs"/>
              </a:rPr>
              <a:t>in 1906</a:t>
            </a:r>
            <a:endParaRPr lang="ar-IQ" dirty="0">
              <a:latin typeface="Arial Black" pitchFamily="34" charset="0"/>
              <a:cs typeface="+mj-cs"/>
            </a:endParaRPr>
          </a:p>
          <a:p>
            <a:pPr algn="just" rtl="0"/>
            <a:r>
              <a:rPr lang="en-US" dirty="0" smtClean="0">
                <a:latin typeface="Arial Black" pitchFamily="34" charset="0"/>
                <a:cs typeface="+mj-cs"/>
              </a:rPr>
              <a:t>Carl </a:t>
            </a:r>
            <a:r>
              <a:rPr lang="en-US" dirty="0" err="1">
                <a:latin typeface="Arial Black" pitchFamily="34" charset="0"/>
                <a:cs typeface="+mj-cs"/>
              </a:rPr>
              <a:t>Fredrich</a:t>
            </a:r>
            <a:r>
              <a:rPr lang="en-US" dirty="0">
                <a:latin typeface="Arial Black" pitchFamily="34" charset="0"/>
                <a:cs typeface="+mj-cs"/>
              </a:rPr>
              <a:t> Claus</a:t>
            </a:r>
          </a:p>
          <a:p>
            <a:pPr algn="just" rtl="0"/>
            <a:r>
              <a:rPr lang="en-US" dirty="0">
                <a:latin typeface="Arial Black" pitchFamily="34" charset="0"/>
                <a:cs typeface="+mj-cs"/>
              </a:rPr>
              <a:t>coined the </a:t>
            </a:r>
            <a:r>
              <a:rPr lang="en-US" dirty="0" smtClean="0">
                <a:latin typeface="Arial Black" pitchFamily="34" charset="0"/>
                <a:cs typeface="+mj-cs"/>
              </a:rPr>
              <a:t>term Phagocytosis</a:t>
            </a:r>
            <a:endParaRPr lang="ar-IQ" dirty="0">
              <a:latin typeface="Arial Black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4020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graphicFrame>
        <p:nvGraphicFramePr>
          <p:cNvPr id="3" name="كائن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9883912"/>
              </p:ext>
            </p:extLst>
          </p:nvPr>
        </p:nvGraphicFramePr>
        <p:xfrm>
          <a:off x="3609975" y="3184525"/>
          <a:ext cx="1922463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Packager Shell Object" showAsIcon="1" r:id="rId3" imgW="1922040" imgH="488520" progId="Package">
                  <p:embed/>
                </p:oleObj>
              </mc:Choice>
              <mc:Fallback>
                <p:oleObj name="Packager Shell Object" showAsIcon="1" r:id="rId3" imgW="192204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609975" y="3184525"/>
                        <a:ext cx="1922463" cy="488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0910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what is phagocytosis ?</a:t>
            </a:r>
            <a:r>
              <a:rPr lang="ar-IQ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ar-IQ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46449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 rtl="0"/>
            <a:r>
              <a:rPr lang="en-US" dirty="0" smtClean="0">
                <a:latin typeface="Arial Black" pitchFamily="34" charset="0"/>
                <a:cs typeface="+mj-cs"/>
              </a:rPr>
              <a:t> </a:t>
            </a:r>
            <a:r>
              <a:rPr lang="en-US" dirty="0">
                <a:latin typeface="Arial Black" pitchFamily="34" charset="0"/>
              </a:rPr>
              <a:t>Phagocytosis is a specific form of endocytosis.</a:t>
            </a:r>
          </a:p>
          <a:p>
            <a:pPr algn="l" rtl="0"/>
            <a:r>
              <a:rPr lang="en-US" dirty="0">
                <a:latin typeface="Arial Black" pitchFamily="34" charset="0"/>
              </a:rPr>
              <a:t>• Phagocytosis (cellular eating) refers to the process of</a:t>
            </a:r>
          </a:p>
          <a:p>
            <a:pPr algn="l" rtl="0"/>
            <a:r>
              <a:rPr lang="en-US" dirty="0">
                <a:latin typeface="Arial Black" pitchFamily="34" charset="0"/>
              </a:rPr>
              <a:t>engulfment and destruction of solid particulate material by</a:t>
            </a:r>
          </a:p>
          <a:p>
            <a:pPr algn="l" rtl="0"/>
            <a:r>
              <a:rPr lang="en-US" dirty="0">
                <a:latin typeface="Arial Black" pitchFamily="34" charset="0"/>
              </a:rPr>
              <a:t>the cells.</a:t>
            </a:r>
            <a:endParaRPr lang="ar-IQ" dirty="0">
              <a:latin typeface="Arial Black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98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 rtl="0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What are the cells involved in phagocytosis ?</a:t>
            </a:r>
            <a:b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</a:br>
            <a:endParaRPr lang="ar-IQ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 rtl="0"/>
            <a:endParaRPr lang="en-US" dirty="0" smtClean="0"/>
          </a:p>
          <a:p>
            <a:pPr algn="l" rtl="0"/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Professional </a:t>
            </a:r>
            <a:r>
              <a:rPr lang="en-US" dirty="0">
                <a:solidFill>
                  <a:srgbClr val="FF0000"/>
                </a:solidFill>
                <a:latin typeface="Arial Black" pitchFamily="34" charset="0"/>
              </a:rPr>
              <a:t>phagocytes</a:t>
            </a:r>
          </a:p>
          <a:p>
            <a:pPr algn="l" rtl="0"/>
            <a:r>
              <a:rPr lang="en-US" dirty="0">
                <a:latin typeface="Arial Black" pitchFamily="34" charset="0"/>
              </a:rPr>
              <a:t>1.Neutrophils</a:t>
            </a:r>
          </a:p>
          <a:p>
            <a:pPr algn="l" rtl="0"/>
            <a:r>
              <a:rPr lang="en-US" dirty="0">
                <a:latin typeface="Arial Black" pitchFamily="34" charset="0"/>
              </a:rPr>
              <a:t>2.Monocytes</a:t>
            </a:r>
          </a:p>
          <a:p>
            <a:pPr algn="l" rtl="0"/>
            <a:r>
              <a:rPr lang="en-US" dirty="0">
                <a:latin typeface="Arial Black" pitchFamily="34" charset="0"/>
              </a:rPr>
              <a:t>3.Macrophages</a:t>
            </a:r>
          </a:p>
          <a:p>
            <a:pPr algn="l" rtl="0"/>
            <a:r>
              <a:rPr lang="en-US" dirty="0">
                <a:latin typeface="Arial Black" pitchFamily="34" charset="0"/>
              </a:rPr>
              <a:t>4.Dendritic cells</a:t>
            </a:r>
          </a:p>
          <a:p>
            <a:pPr algn="l" rtl="0"/>
            <a:r>
              <a:rPr lang="en-US" dirty="0">
                <a:latin typeface="Arial Black" pitchFamily="34" charset="0"/>
              </a:rPr>
              <a:t>5.Mast cells</a:t>
            </a:r>
          </a:p>
          <a:p>
            <a:pPr algn="l" rtl="0"/>
            <a:r>
              <a:rPr lang="en-US" dirty="0">
                <a:latin typeface="Arial Black" pitchFamily="34" charset="0"/>
              </a:rPr>
              <a:t>6.Eosinophils</a:t>
            </a:r>
            <a:endParaRPr lang="ar-IQ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98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What are the cells involved in phagocytosis ?</a:t>
            </a:r>
            <a:b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</a:br>
            <a:endParaRPr lang="ar-IQ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46449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 rtl="0">
              <a:buNone/>
            </a:pP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Non-Professionals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smtClean="0">
                <a:latin typeface="Arial Black" pitchFamily="34" charset="0"/>
              </a:rPr>
              <a:t>Phagocytosis </a:t>
            </a:r>
            <a:r>
              <a:rPr lang="en-US" dirty="0">
                <a:latin typeface="Arial Black" pitchFamily="34" charset="0"/>
              </a:rPr>
              <a:t>is not their main function ,</a:t>
            </a:r>
          </a:p>
          <a:p>
            <a:pPr algn="l" rtl="0"/>
            <a:r>
              <a:rPr lang="en-US" dirty="0">
                <a:latin typeface="Arial Black" pitchFamily="34" charset="0"/>
              </a:rPr>
              <a:t>do not have specific receptors.</a:t>
            </a:r>
          </a:p>
          <a:p>
            <a:pPr algn="l" rtl="0"/>
            <a:r>
              <a:rPr lang="en-US" dirty="0">
                <a:latin typeface="Arial Black" pitchFamily="34" charset="0"/>
              </a:rPr>
              <a:t>Lymphocytes</a:t>
            </a:r>
          </a:p>
          <a:p>
            <a:pPr algn="l" rtl="0"/>
            <a:r>
              <a:rPr lang="en-US" dirty="0">
                <a:latin typeface="Arial Black" pitchFamily="34" charset="0"/>
              </a:rPr>
              <a:t>NK </a:t>
            </a:r>
            <a:r>
              <a:rPr lang="en-US" dirty="0" smtClean="0">
                <a:latin typeface="Arial Black" pitchFamily="34" charset="0"/>
              </a:rPr>
              <a:t>(</a:t>
            </a:r>
            <a:r>
              <a:rPr lang="en-US" dirty="0" err="1" smtClean="0">
                <a:latin typeface="Arial Black" pitchFamily="34" charset="0"/>
              </a:rPr>
              <a:t>Nutural</a:t>
            </a:r>
            <a:r>
              <a:rPr lang="en-US" dirty="0" smtClean="0">
                <a:latin typeface="Arial Black" pitchFamily="34" charset="0"/>
              </a:rPr>
              <a:t> killer )and </a:t>
            </a:r>
            <a:r>
              <a:rPr lang="en-US" dirty="0">
                <a:latin typeface="Arial Black" pitchFamily="34" charset="0"/>
              </a:rPr>
              <a:t>LGL cells (Large Granular lymphocytes)</a:t>
            </a:r>
          </a:p>
          <a:p>
            <a:pPr algn="l" rtl="0"/>
            <a:r>
              <a:rPr lang="en-US" dirty="0">
                <a:latin typeface="Arial Black" pitchFamily="34" charset="0"/>
              </a:rPr>
              <a:t>Epithelial cells</a:t>
            </a:r>
          </a:p>
          <a:p>
            <a:pPr algn="l" rtl="0"/>
            <a:r>
              <a:rPr lang="en-US" dirty="0">
                <a:latin typeface="Arial Black" pitchFamily="34" charset="0"/>
              </a:rPr>
              <a:t>Endothelial cells</a:t>
            </a:r>
          </a:p>
          <a:p>
            <a:pPr algn="l" rtl="0"/>
            <a:r>
              <a:rPr lang="en-US" dirty="0">
                <a:latin typeface="Arial Black" pitchFamily="34" charset="0"/>
              </a:rPr>
              <a:t>Fibroblasts</a:t>
            </a:r>
            <a:endParaRPr lang="ar-IQ" dirty="0">
              <a:latin typeface="Arial Black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1700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altLang="en-US" dirty="0" smtClean="0">
                <a:solidFill>
                  <a:srgbClr val="FF0000"/>
                </a:solidFill>
                <a:latin typeface="Arial Black" pitchFamily="34" charset="0"/>
              </a:rPr>
              <a:t>Mechanisms of Action</a:t>
            </a:r>
            <a:endParaRPr lang="ar-IQ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altLang="en-US" dirty="0" smtClean="0">
                <a:latin typeface="Arial Black" pitchFamily="34" charset="0"/>
              </a:rPr>
              <a:t> </a:t>
            </a:r>
          </a:p>
          <a:p>
            <a:pPr lvl="2" algn="l" rtl="0"/>
            <a:r>
              <a:rPr lang="en-US" altLang="en-US" sz="3200" dirty="0" smtClean="0">
                <a:latin typeface="Arial Black" pitchFamily="34" charset="0"/>
              </a:rPr>
              <a:t>Recognition</a:t>
            </a:r>
          </a:p>
          <a:p>
            <a:pPr lvl="2" algn="l" rtl="0"/>
            <a:r>
              <a:rPr lang="en-US" altLang="en-US" sz="3200" dirty="0" smtClean="0">
                <a:latin typeface="Arial Black" pitchFamily="34" charset="0"/>
              </a:rPr>
              <a:t>Attachment and binding</a:t>
            </a:r>
          </a:p>
          <a:p>
            <a:pPr lvl="2" algn="l" rtl="0"/>
            <a:r>
              <a:rPr lang="en-US" altLang="en-US" sz="3200" dirty="0" smtClean="0">
                <a:latin typeface="Arial Black" pitchFamily="34" charset="0"/>
              </a:rPr>
              <a:t>Ingestion</a:t>
            </a:r>
          </a:p>
          <a:p>
            <a:pPr lvl="2" algn="l" rtl="0"/>
            <a:r>
              <a:rPr lang="en-US" altLang="en-US" sz="3200" dirty="0" smtClean="0">
                <a:latin typeface="Arial Black" pitchFamily="34" charset="0"/>
              </a:rPr>
              <a:t>Destruction</a:t>
            </a:r>
          </a:p>
          <a:p>
            <a:pPr lvl="2" algn="l" rtl="0"/>
            <a:r>
              <a:rPr lang="en-US" altLang="en-US" sz="3200" dirty="0" smtClean="0">
                <a:latin typeface="Arial Black" pitchFamily="34" charset="0"/>
              </a:rPr>
              <a:t>Clearance of phagocytes</a:t>
            </a:r>
          </a:p>
          <a:p>
            <a:pPr algn="l" rtl="0"/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262741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64807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Phagocytosis</a:t>
            </a:r>
            <a:b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</a:br>
            <a:endParaRPr lang="ar-IQ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685800" y="1052736"/>
            <a:ext cx="7772400" cy="5616624"/>
          </a:xfr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lang="en-US" sz="2800" dirty="0" smtClean="0">
              <a:latin typeface="Arial Black" pitchFamily="34" charset="0"/>
            </a:endParaRPr>
          </a:p>
          <a:p>
            <a:pPr marL="0" indent="0" algn="l" rtl="0">
              <a:buNone/>
            </a:pPr>
            <a:r>
              <a:rPr lang="en-US" sz="2800" dirty="0" smtClean="0">
                <a:latin typeface="Arial Black" pitchFamily="34" charset="0"/>
              </a:rPr>
              <a:t>1</a:t>
            </a:r>
            <a:r>
              <a:rPr lang="en-US" sz="2800" dirty="0">
                <a:latin typeface="Arial Black" pitchFamily="34" charset="0"/>
              </a:rPr>
              <a:t>) A phagocyte moves towards a group </a:t>
            </a:r>
            <a:r>
              <a:rPr lang="en-US" sz="2800" dirty="0" smtClean="0">
                <a:latin typeface="Arial Black" pitchFamily="34" charset="0"/>
              </a:rPr>
              <a:t>of bacteria</a:t>
            </a:r>
            <a:r>
              <a:rPr lang="en-US" sz="2800" dirty="0">
                <a:latin typeface="Arial Black" pitchFamily="34" charset="0"/>
              </a:rPr>
              <a:t>, and flows around them.</a:t>
            </a:r>
          </a:p>
          <a:p>
            <a:pPr marL="0" indent="0" algn="l" rtl="0">
              <a:buNone/>
            </a:pPr>
            <a:r>
              <a:rPr lang="en-US" sz="2800" dirty="0" smtClean="0">
                <a:latin typeface="Arial Black" pitchFamily="34" charset="0"/>
              </a:rPr>
              <a:t> </a:t>
            </a:r>
            <a:r>
              <a:rPr lang="en-US" sz="2800" dirty="0">
                <a:latin typeface="Arial Black" pitchFamily="34" charset="0"/>
              </a:rPr>
              <a:t>2) The phagocyte´s cell membrane </a:t>
            </a:r>
            <a:r>
              <a:rPr lang="en-US" sz="2800" dirty="0" smtClean="0">
                <a:latin typeface="Arial Black" pitchFamily="34" charset="0"/>
              </a:rPr>
              <a:t>fuses together</a:t>
            </a:r>
            <a:r>
              <a:rPr lang="en-US" sz="2800" dirty="0">
                <a:latin typeface="Arial Black" pitchFamily="34" charset="0"/>
              </a:rPr>
              <a:t>, enclosing bacteria in a vacuole.</a:t>
            </a:r>
          </a:p>
          <a:p>
            <a:pPr marL="0" indent="0" algn="l" rtl="0">
              <a:buNone/>
            </a:pPr>
            <a:r>
              <a:rPr lang="en-US" sz="2800" dirty="0" smtClean="0">
                <a:latin typeface="Arial Black" pitchFamily="34" charset="0"/>
              </a:rPr>
              <a:t> </a:t>
            </a:r>
            <a:r>
              <a:rPr lang="en-US" sz="2800" dirty="0">
                <a:latin typeface="Arial Black" pitchFamily="34" charset="0"/>
              </a:rPr>
              <a:t>3) Enzymes are secreted into </a:t>
            </a:r>
            <a:r>
              <a:rPr lang="en-US" sz="2800" dirty="0" smtClean="0">
                <a:latin typeface="Arial Black" pitchFamily="34" charset="0"/>
              </a:rPr>
              <a:t>the vacuole</a:t>
            </a:r>
            <a:r>
              <a:rPr lang="en-US" sz="2800" dirty="0">
                <a:latin typeface="Arial Black" pitchFamily="34" charset="0"/>
              </a:rPr>
              <a:t>, which digest bacteria.</a:t>
            </a:r>
          </a:p>
          <a:p>
            <a:pPr marL="0" indent="0" algn="l" rtl="0">
              <a:buNone/>
            </a:pPr>
            <a:r>
              <a:rPr lang="en-US" sz="2800" dirty="0" smtClean="0">
                <a:latin typeface="Arial Black" pitchFamily="34" charset="0"/>
              </a:rPr>
              <a:t>4</a:t>
            </a:r>
            <a:r>
              <a:rPr lang="en-US" sz="2800" dirty="0">
                <a:latin typeface="Arial Black" pitchFamily="34" charset="0"/>
              </a:rPr>
              <a:t>) Soluble substances diffuse from the </a:t>
            </a:r>
            <a:r>
              <a:rPr lang="en-US" sz="2800" dirty="0" smtClean="0">
                <a:latin typeface="Arial Black" pitchFamily="34" charset="0"/>
              </a:rPr>
              <a:t>vacuole into </a:t>
            </a:r>
            <a:r>
              <a:rPr lang="en-US" sz="2800" dirty="0">
                <a:latin typeface="Arial Black" pitchFamily="34" charset="0"/>
              </a:rPr>
              <a:t>the phagocyte´s cytoplasm</a:t>
            </a:r>
            <a:r>
              <a:rPr lang="en-US" dirty="0">
                <a:latin typeface="Arial Black" pitchFamily="34" charset="0"/>
              </a:rPr>
              <a:t>.</a:t>
            </a:r>
            <a:endParaRPr lang="ar-IQ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49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Phases of Phagocytosis</a:t>
            </a:r>
            <a:b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</a:br>
            <a:endParaRPr lang="ar-IQ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 rtl="0"/>
            <a:r>
              <a:rPr lang="en-US" dirty="0" smtClean="0">
                <a:latin typeface="Arial Black" pitchFamily="34" charset="0"/>
              </a:rPr>
              <a:t>1</a:t>
            </a:r>
            <a:r>
              <a:rPr lang="en-US" dirty="0">
                <a:latin typeface="Arial Black" pitchFamily="34" charset="0"/>
              </a:rPr>
              <a:t>. </a:t>
            </a:r>
            <a:r>
              <a:rPr lang="en-US" dirty="0" err="1">
                <a:latin typeface="Arial Black" pitchFamily="34" charset="0"/>
              </a:rPr>
              <a:t>Margination</a:t>
            </a:r>
            <a:endParaRPr lang="en-US" dirty="0">
              <a:latin typeface="Arial Black" pitchFamily="34" charset="0"/>
            </a:endParaRPr>
          </a:p>
          <a:p>
            <a:pPr algn="l" rtl="0"/>
            <a:r>
              <a:rPr lang="en-US" dirty="0">
                <a:latin typeface="Arial Black" pitchFamily="34" charset="0"/>
              </a:rPr>
              <a:t>2. Emigration and </a:t>
            </a:r>
            <a:r>
              <a:rPr lang="en-US" dirty="0" err="1">
                <a:latin typeface="Arial Black" pitchFamily="34" charset="0"/>
              </a:rPr>
              <a:t>diapedesis</a:t>
            </a:r>
            <a:endParaRPr lang="en-US" dirty="0">
              <a:latin typeface="Arial Black" pitchFamily="34" charset="0"/>
            </a:endParaRPr>
          </a:p>
          <a:p>
            <a:pPr algn="l" rtl="0"/>
            <a:r>
              <a:rPr lang="en-US" dirty="0">
                <a:latin typeface="Arial Black" pitchFamily="34" charset="0"/>
              </a:rPr>
              <a:t>3. </a:t>
            </a:r>
            <a:r>
              <a:rPr lang="en-US" dirty="0" err="1">
                <a:latin typeface="Arial Black" pitchFamily="34" charset="0"/>
              </a:rPr>
              <a:t>Chemotaxis</a:t>
            </a:r>
            <a:endParaRPr lang="en-US" dirty="0">
              <a:latin typeface="Arial Black" pitchFamily="34" charset="0"/>
            </a:endParaRPr>
          </a:p>
          <a:p>
            <a:pPr algn="l" rtl="0"/>
            <a:r>
              <a:rPr lang="en-US" dirty="0">
                <a:latin typeface="Arial Black" pitchFamily="34" charset="0"/>
              </a:rPr>
              <a:t>4. </a:t>
            </a:r>
            <a:r>
              <a:rPr lang="en-US" dirty="0" err="1">
                <a:latin typeface="Arial Black" pitchFamily="34" charset="0"/>
              </a:rPr>
              <a:t>Opsonization</a:t>
            </a:r>
            <a:r>
              <a:rPr lang="en-US" dirty="0">
                <a:latin typeface="Arial Black" pitchFamily="34" charset="0"/>
              </a:rPr>
              <a:t>(attachment stage)</a:t>
            </a:r>
          </a:p>
          <a:p>
            <a:pPr algn="l" rtl="0"/>
            <a:r>
              <a:rPr lang="en-US" dirty="0">
                <a:latin typeface="Arial Black" pitchFamily="34" charset="0"/>
              </a:rPr>
              <a:t>5. Engulfment stage</a:t>
            </a:r>
          </a:p>
          <a:p>
            <a:pPr algn="l" rtl="0"/>
            <a:r>
              <a:rPr lang="en-US" dirty="0">
                <a:latin typeface="Arial Black" pitchFamily="34" charset="0"/>
              </a:rPr>
              <a:t>6. Secretion(degranulation stage)</a:t>
            </a:r>
          </a:p>
          <a:p>
            <a:pPr algn="l" rtl="0"/>
            <a:r>
              <a:rPr lang="en-US" dirty="0">
                <a:latin typeface="Arial Black" pitchFamily="34" charset="0"/>
              </a:rPr>
              <a:t>7. Killing or degradation stage</a:t>
            </a:r>
            <a:endParaRPr lang="ar-IQ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90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novo\Pictures\steps of phago.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8964488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47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وافر">
  <a:themeElements>
    <a:clrScheme name="وافر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وافر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وافر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2869</TotalTime>
  <Words>211</Words>
  <Application>Microsoft Office PowerPoint</Application>
  <PresentationFormat>عرض على الشاشة (3:4)‏</PresentationFormat>
  <Paragraphs>56</Paragraphs>
  <Slides>20</Slides>
  <Notes>0</Notes>
  <HiddenSlides>1</HiddenSlides>
  <MMClips>0</MMClips>
  <ScaleCrop>false</ScaleCrop>
  <HeadingPairs>
    <vt:vector size="6" baseType="variant">
      <vt:variant>
        <vt:lpstr>نسق</vt:lpstr>
      </vt:variant>
      <vt:variant>
        <vt:i4>2</vt:i4>
      </vt:variant>
      <vt:variant>
        <vt:lpstr>خوادم OLE مضمنة</vt:lpstr>
      </vt:variant>
      <vt:variant>
        <vt:i4>2</vt:i4>
      </vt:variant>
      <vt:variant>
        <vt:lpstr>عناوين الشرائح</vt:lpstr>
      </vt:variant>
      <vt:variant>
        <vt:i4>20</vt:i4>
      </vt:variant>
    </vt:vector>
  </HeadingPairs>
  <TitlesOfParts>
    <vt:vector size="24" baseType="lpstr">
      <vt:lpstr>Blank Presentation</vt:lpstr>
      <vt:lpstr>وافر</vt:lpstr>
      <vt:lpstr>Packager Shell Object</vt:lpstr>
      <vt:lpstr>Package</vt:lpstr>
      <vt:lpstr>Phagocytosis </vt:lpstr>
      <vt:lpstr>  Who discovered phagocytosis? </vt:lpstr>
      <vt:lpstr> what is phagocytosis ?  </vt:lpstr>
      <vt:lpstr> What are the cells involved in phagocytosis ? </vt:lpstr>
      <vt:lpstr>What are the cells involved in phagocytosis ? </vt:lpstr>
      <vt:lpstr>Mechanisms of Action</vt:lpstr>
      <vt:lpstr> Phagocytosis </vt:lpstr>
      <vt:lpstr>Phases of Phagocytosis </vt:lpstr>
      <vt:lpstr>عرض تقديمي في PowerPoint</vt:lpstr>
      <vt:lpstr>*Phagocytosis and digestión of foreign cell allows macrophates to present antigen *Lysosomal enzymes digest pathogens that have been enclosed in phagosomes *Antigen presentation activates lymphocytes </vt:lpstr>
      <vt:lpstr>Phagocytic Cells: Macrophages (Monocytes), Neutrophils, and Eosinophils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Enjoy My Fine Releases.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DR.Ahmed Saker 2o1O</dc:creator>
  <cp:lastModifiedBy>DR.Ahmed Saker 2o1O</cp:lastModifiedBy>
  <cp:revision>18</cp:revision>
  <dcterms:created xsi:type="dcterms:W3CDTF">2021-02-26T21:04:05Z</dcterms:created>
  <dcterms:modified xsi:type="dcterms:W3CDTF">2023-11-20T19:59:43Z</dcterms:modified>
</cp:coreProperties>
</file>